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4692" r:id="rId1"/>
  </p:sldMasterIdLst>
  <p:notesMasterIdLst>
    <p:notesMasterId r:id="rId34"/>
  </p:notesMasterIdLst>
  <p:handoutMasterIdLst>
    <p:handoutMasterId r:id="rId35"/>
  </p:handoutMasterIdLst>
  <p:sldIdLst>
    <p:sldId id="256" r:id="rId2"/>
    <p:sldId id="380" r:id="rId3"/>
    <p:sldId id="395" r:id="rId4"/>
    <p:sldId id="396" r:id="rId5"/>
    <p:sldId id="397" r:id="rId6"/>
    <p:sldId id="398" r:id="rId7"/>
    <p:sldId id="399" r:id="rId8"/>
    <p:sldId id="400" r:id="rId9"/>
    <p:sldId id="401" r:id="rId10"/>
    <p:sldId id="402" r:id="rId11"/>
    <p:sldId id="403" r:id="rId12"/>
    <p:sldId id="404" r:id="rId13"/>
    <p:sldId id="405" r:id="rId14"/>
    <p:sldId id="406" r:id="rId15"/>
    <p:sldId id="407" r:id="rId16"/>
    <p:sldId id="408" r:id="rId17"/>
    <p:sldId id="409" r:id="rId18"/>
    <p:sldId id="410" r:id="rId19"/>
    <p:sldId id="411" r:id="rId20"/>
    <p:sldId id="412" r:id="rId21"/>
    <p:sldId id="413" r:id="rId22"/>
    <p:sldId id="414" r:id="rId23"/>
    <p:sldId id="415" r:id="rId24"/>
    <p:sldId id="416" r:id="rId25"/>
    <p:sldId id="417" r:id="rId26"/>
    <p:sldId id="394" r:id="rId27"/>
    <p:sldId id="418" r:id="rId28"/>
    <p:sldId id="419" r:id="rId29"/>
    <p:sldId id="420" r:id="rId30"/>
    <p:sldId id="421" r:id="rId31"/>
    <p:sldId id="422" r:id="rId32"/>
    <p:sldId id="275" r:id="rId33"/>
  </p:sldIdLst>
  <p:sldSz cx="9144000" cy="6858000" type="screen4x3"/>
  <p:notesSz cx="6797675" cy="9874250"/>
  <p:embeddedFontLst>
    <p:embeddedFont>
      <p:font typeface="맑은 고딕" panose="020B0503020000020004" pitchFamily="50" charset="-127"/>
      <p:regular r:id="rId36"/>
      <p:bold r:id="rId37"/>
    </p:embeddedFont>
    <p:embeddedFont>
      <p:font typeface="HY견고딕" panose="02030600000101010101" pitchFamily="18" charset="-127"/>
      <p:regular r:id="rId38"/>
    </p:embeddedFont>
    <p:embeddedFont>
      <p:font typeface="Verdana" panose="020B0604030504040204" pitchFamily="34" charset="0"/>
      <p:regular r:id="rId39"/>
      <p:bold r:id="rId40"/>
      <p:italic r:id="rId41"/>
      <p:boldItalic r:id="rId42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5pPr>
    <a:lvl6pPr marL="22860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6pPr>
    <a:lvl7pPr marL="27432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7pPr>
    <a:lvl8pPr marL="32004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8pPr>
    <a:lvl9pPr marL="36576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DF90"/>
    <a:srgbClr val="660033"/>
    <a:srgbClr val="640032"/>
    <a:srgbClr val="452103"/>
    <a:srgbClr val="683104"/>
    <a:srgbClr val="592A03"/>
    <a:srgbClr val="CC9900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26" autoAdjust="0"/>
    <p:restoredTop sz="96370" autoAdjust="0"/>
  </p:normalViewPr>
  <p:slideViewPr>
    <p:cSldViewPr>
      <p:cViewPr>
        <p:scale>
          <a:sx n="60" d="100"/>
          <a:sy n="60" d="100"/>
        </p:scale>
        <p:origin x="-126" y="-318"/>
      </p:cViewPr>
      <p:guideLst>
        <p:guide orient="horz" pos="2160"/>
        <p:guide pos="278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1" d="100"/>
          <a:sy n="51" d="100"/>
        </p:scale>
        <p:origin x="-3006" y="-102"/>
      </p:cViewPr>
      <p:guideLst>
        <p:guide orient="horz" pos="3110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43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59" name="Rectangle 3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9C7192CA-346F-4F64-9BD8-7FE2802EE026}" type="datetimeFigureOut">
              <a:rPr lang="ko-KR" altLang="en-US"/>
              <a:pPr>
                <a:defRPr/>
              </a:pPr>
              <a:t>2019-06-11</a:t>
            </a:fld>
            <a:endParaRPr lang="en-US" altLang="ko-KR" dirty="0"/>
          </a:p>
        </p:txBody>
      </p:sp>
      <p:sp>
        <p:nvSpPr>
          <p:cNvPr id="96260" name="Rectangle 4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61" name="Rectangle 5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 smtClean="0"/>
            </a:lvl1pPr>
          </a:lstStyle>
          <a:p>
            <a:pPr>
              <a:defRPr/>
            </a:pPr>
            <a:fld id="{28FEE2EB-262E-4F5B-84A2-3D2B440D013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4888383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/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/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CF014180-C773-4632-BA91-A02D13A4BC96}" type="datetimeFigureOut">
              <a:rPr lang="ko-KR" altLang="en-US"/>
              <a:pPr>
                <a:defRPr/>
              </a:pPr>
              <a:t>2019-06-11</a:t>
            </a:fld>
            <a:endParaRPr lang="ko-KR" altLang="en-US" dirty="0"/>
          </a:p>
        </p:txBody>
      </p:sp>
      <p:sp>
        <p:nvSpPr>
          <p:cNvPr id="4" name="슬라이드 이미지 개체 틀 3">
            <a:extLst>
              <a:ext uri="{FF2B5EF4-FFF2-40B4-BE49-F238E27FC236}"/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1363"/>
            <a:ext cx="4933950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dirty="0"/>
          </a:p>
        </p:txBody>
      </p:sp>
      <p:sp>
        <p:nvSpPr>
          <p:cNvPr id="5" name="슬라이드 노트 개체 틀 4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 smtClean="0"/>
            </a:lvl1pPr>
          </a:lstStyle>
          <a:p>
            <a:pPr>
              <a:defRPr/>
            </a:pPr>
            <a:fld id="{C886B421-53E6-42BF-BF04-271A7B9E2B6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00546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앞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 descr="Light horizontal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4" name="Rectangle 10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invGray">
          <a:xfrm>
            <a:off x="-7938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5" name="AutoShape 11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6" name="TextBox 19">
            <a:extLst>
              <a:ext uri="{FF2B5EF4-FFF2-40B4-BE49-F238E27FC236}"/>
            </a:extLst>
          </p:cNvPr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4267201"/>
            <a:ext cx="7620000" cy="838200"/>
          </a:xfrm>
          <a:prstGeom prst="rect">
            <a:avLst/>
          </a:prstGeom>
        </p:spPr>
        <p:txBody>
          <a:bodyPr/>
          <a:lstStyle>
            <a:lvl1pPr marL="538163" indent="0">
              <a:defRPr sz="2700" b="0" baseline="0">
                <a:solidFill>
                  <a:srgbClr val="60B9BC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99068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5"/>
          <p:cNvSpPr>
            <a:spLocks noGrp="1"/>
          </p:cNvSpPr>
          <p:nvPr>
            <p:ph sz="quarter" idx="10"/>
          </p:nvPr>
        </p:nvSpPr>
        <p:spPr>
          <a:xfrm>
            <a:off x="263436" y="1016727"/>
            <a:ext cx="8568000" cy="5400000"/>
          </a:xfrm>
          <a:prstGeom prst="roundRect">
            <a:avLst>
              <a:gd name="adj" fmla="val 12994"/>
            </a:avLst>
          </a:prstGeom>
          <a:ln w="19050">
            <a:solidFill>
              <a:srgbClr val="60B9BC"/>
            </a:solidFill>
            <a:prstDash val="sysDot"/>
          </a:ln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45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150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35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DB9AD"/>
              </a:buClr>
              <a:buSzTx/>
              <a:buFontTx/>
              <a:buChar char="•"/>
              <a:tabLst/>
              <a:defRPr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</p:txBody>
      </p:sp>
    </p:spTree>
    <p:extLst>
      <p:ext uri="{BB962C8B-B14F-4D97-AF65-F5344CB8AC3E}">
        <p14:creationId xmlns:p14="http://schemas.microsoft.com/office/powerpoint/2010/main" val="1220480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4"/>
          <p:cNvSpPr>
            <a:spLocks noGrp="1"/>
          </p:cNvSpPr>
          <p:nvPr>
            <p:ph sz="quarter" idx="10"/>
          </p:nvPr>
        </p:nvSpPr>
        <p:spPr>
          <a:xfrm>
            <a:off x="228600" y="1143000"/>
            <a:ext cx="8686800" cy="5503818"/>
          </a:xfrm>
          <a:prstGeom prst="rect">
            <a:avLst/>
          </a:prstGeom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10000"/>
              </a:lnSpc>
              <a:spcBef>
                <a:spcPct val="20000"/>
              </a:spcBef>
              <a:spcAft>
                <a:spcPts val="225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50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225"/>
              </a:spcAft>
              <a:buClr>
                <a:srgbClr val="ADB9AD"/>
              </a:buClr>
              <a:buSzTx/>
              <a:buFontTx/>
              <a:buChar char="•"/>
              <a:tabLst/>
              <a:defRPr sz="1350"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  <a:p>
            <a:pPr lvl="2"/>
            <a:r>
              <a:rPr lang="ko-KR" altLang="en-US" noProof="0" dirty="0"/>
              <a:t>셋째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664" y="261937"/>
            <a:ext cx="7559278" cy="57626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526712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뒷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 descr="Light horizontal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3" name="Rectangle 10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invGray">
          <a:xfrm>
            <a:off x="-11113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4" name="AutoShape 11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5" name="WordArt 3">
            <a:extLst>
              <a:ext uri="{FF2B5EF4-FFF2-40B4-BE49-F238E27FC236}"/>
            </a:extLst>
          </p:cNvPr>
          <p:cNvSpPr>
            <a:spLocks noChangeArrowheads="1" noChangeShapeType="1" noTextEdit="1"/>
          </p:cNvSpPr>
          <p:nvPr userDrawn="1"/>
        </p:nvSpPr>
        <p:spPr bwMode="gray">
          <a:xfrm>
            <a:off x="2423163" y="4386945"/>
            <a:ext cx="4724400" cy="6096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 defTabSz="685800" eaLnBrk="1" latinLnBrk="1" hangingPunct="1">
              <a:defRPr/>
            </a:pPr>
            <a:r>
              <a:rPr lang="en-US" altLang="ko-KR" sz="4050" b="1" kern="10" spc="38" dirty="0">
                <a:ln w="12700" cmpd="sng">
                  <a:solidFill>
                    <a:srgbClr val="F79646">
                      <a:satMod val="120000"/>
                      <a:shade val="80000"/>
                    </a:srgbClr>
                  </a:solidFill>
                  <a:prstDash val="solid"/>
                </a:ln>
                <a:solidFill>
                  <a:srgbClr val="F79646">
                    <a:tint val="1000"/>
                  </a:srgbClr>
                </a:solidFill>
                <a:effectLst>
                  <a:glow rad="53100">
                    <a:srgbClr val="F79646">
                      <a:satMod val="180000"/>
                      <a:alpha val="30000"/>
                    </a:srgbClr>
                  </a:glow>
                </a:effectLst>
                <a:latin typeface="Verdana"/>
              </a:rPr>
              <a:t>Thank You !</a:t>
            </a:r>
            <a:endParaRPr lang="ko-KR" altLang="en-US" sz="4050" b="1" kern="10" spc="38" dirty="0">
              <a:ln w="12700" cmpd="sng">
                <a:solidFill>
                  <a:srgbClr val="F79646">
                    <a:satMod val="120000"/>
                    <a:shade val="80000"/>
                  </a:srgbClr>
                </a:solidFill>
                <a:prstDash val="solid"/>
              </a:ln>
              <a:solidFill>
                <a:srgbClr val="F79646">
                  <a:tint val="1000"/>
                </a:srgbClr>
              </a:solidFill>
              <a:effectLst>
                <a:glow rad="53100">
                  <a:srgbClr val="F79646">
                    <a:satMod val="180000"/>
                    <a:alpha val="30000"/>
                  </a:srgbClr>
                </a:glow>
              </a:effectLst>
              <a:latin typeface="Verdana"/>
            </a:endParaRPr>
          </a:p>
        </p:txBody>
      </p:sp>
      <p:sp>
        <p:nvSpPr>
          <p:cNvPr id="6" name="TextBox 20">
            <a:extLst>
              <a:ext uri="{FF2B5EF4-FFF2-40B4-BE49-F238E27FC236}"/>
            </a:extLst>
          </p:cNvPr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2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93965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7" descr="Light horizontal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gray">
          <a:xfrm>
            <a:off x="-9525" y="0"/>
            <a:ext cx="238125" cy="6858000"/>
          </a:xfrm>
          <a:prstGeom prst="rect">
            <a:avLst/>
          </a:prstGeom>
          <a:pattFill prst="ltHorz">
            <a:fgClr>
              <a:srgbClr val="007A9B"/>
            </a:fgClr>
            <a:bgClr>
              <a:srgbClr val="FFFFFF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 latinLnBrk="1">
              <a:defRPr/>
            </a:pPr>
            <a:endParaRPr lang="ko-KR" altLang="en-US" sz="1500" dirty="0">
              <a:solidFill>
                <a:srgbClr val="1D4940"/>
              </a:solidFill>
            </a:endParaRPr>
          </a:p>
        </p:txBody>
      </p:sp>
      <p:sp>
        <p:nvSpPr>
          <p:cNvPr id="2" name="Rectangle 18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8153400" y="6627813"/>
            <a:ext cx="762000" cy="265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latinLnBrk="1">
              <a:defRPr/>
            </a:pPr>
            <a:fld id="{EB9FCFAB-9FDB-4A5C-81DC-CC55C49A49C8}" type="slidenum">
              <a:rPr lang="ko-KR" altLang="en-US" sz="800" smtClean="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pPr algn="r" latinLnBrk="1">
                <a:defRPr/>
              </a:pPr>
              <a:t>‹#›</a:t>
            </a:fld>
            <a:r>
              <a:rPr lang="en-US" altLang="ko-KR" sz="800" smtClean="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t>/15</a:t>
            </a:r>
          </a:p>
        </p:txBody>
      </p:sp>
      <p:sp>
        <p:nvSpPr>
          <p:cNvPr id="1028" name="Freeform 126"/>
          <p:cNvSpPr>
            <a:spLocks/>
          </p:cNvSpPr>
          <p:nvPr userDrawn="1"/>
        </p:nvSpPr>
        <p:spPr bwMode="gray">
          <a:xfrm>
            <a:off x="-12700" y="342900"/>
            <a:ext cx="6032500" cy="679450"/>
          </a:xfrm>
          <a:custGeom>
            <a:avLst/>
            <a:gdLst>
              <a:gd name="T0" fmla="*/ 0 w 3800"/>
              <a:gd name="T1" fmla="*/ 0 h 428"/>
              <a:gd name="T2" fmla="*/ 2147483647 w 3800"/>
              <a:gd name="T3" fmla="*/ 0 h 428"/>
              <a:gd name="T4" fmla="*/ 2147483647 w 3800"/>
              <a:gd name="T5" fmla="*/ 2147483647 h 42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34" name="TextBox 3">
            <a:extLst>
              <a:ext uri="{FF2B5EF4-FFF2-40B4-BE49-F238E27FC236}"/>
            </a:extLst>
          </p:cNvPr>
          <p:cNvSpPr txBox="1">
            <a:spLocks noChangeArrowheads="1"/>
          </p:cNvSpPr>
          <p:nvPr userDrawn="1"/>
        </p:nvSpPr>
        <p:spPr bwMode="auto">
          <a:xfrm>
            <a:off x="260350" y="6629400"/>
            <a:ext cx="1397000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r>
              <a:rPr lang="en-US" altLang="ko-KR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『</a:t>
            </a:r>
            <a:r>
              <a:rPr lang="ko-KR" altLang="en-US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900" dirty="0">
                <a:solidFill>
                  <a:srgbClr val="007A9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』</a:t>
            </a:r>
            <a:endParaRPr lang="ko-KR" altLang="en-US" sz="900" dirty="0">
              <a:solidFill>
                <a:srgbClr val="007A9B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030" name="그림 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73" r="-357"/>
          <a:stretch>
            <a:fillRect/>
          </a:stretch>
        </p:blipFill>
        <p:spPr bwMode="auto">
          <a:xfrm>
            <a:off x="260350" y="609600"/>
            <a:ext cx="8632825" cy="594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50" y="0"/>
            <a:ext cx="86550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그림 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4859338"/>
            <a:ext cx="1485900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793" r:id="rId1"/>
    <p:sldLayoutId id="2147484791" r:id="rId2"/>
    <p:sldLayoutId id="2147484792" r:id="rId3"/>
    <p:sldLayoutId id="2147484794" r:id="rId4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100" kern="12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5pPr>
      <a:lvl6pPr marL="3429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6858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0287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3716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257175" indent="-257175" algn="l" rtl="0" eaLnBrk="0" fontAlgn="base" latinLnBrk="1" hangingPunct="0">
        <a:spcBef>
          <a:spcPct val="20000"/>
        </a:spcBef>
        <a:spcAft>
          <a:spcPts val="150"/>
        </a:spcAft>
        <a:buClr>
          <a:srgbClr val="660033"/>
        </a:buClr>
        <a:buFont typeface="Wingdings" pitchFamily="2" charset="2"/>
        <a:buChar char="v"/>
        <a:defRPr sz="15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1pPr>
      <a:lvl2pPr marL="404813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B1AE6B"/>
        </a:buClr>
        <a:buFont typeface="Wingdings" pitchFamily="2" charset="2"/>
        <a:buChar char="§"/>
        <a:defRPr sz="12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2pPr>
      <a:lvl3pPr marL="606425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ADB9AD"/>
        </a:buClr>
        <a:buChar char="•"/>
        <a:defRPr sz="10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3pPr>
      <a:lvl4pPr marL="12001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4pPr>
      <a:lvl5pPr marL="15430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5pPr>
      <a:lvl6pPr marL="18859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7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4099" name="AutoShape 11"/>
          <p:cNvSpPr>
            <a:spLocks noChangeArrowheads="1"/>
          </p:cNvSpPr>
          <p:nvPr/>
        </p:nvSpPr>
        <p:spPr bwMode="ltGray">
          <a:xfrm>
            <a:off x="1963738" y="5105400"/>
            <a:ext cx="7178675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4100" name="TextBox 19"/>
          <p:cNvSpPr txBox="1">
            <a:spLocks noChangeArrowheads="1"/>
          </p:cNvSpPr>
          <p:nvPr/>
        </p:nvSpPr>
        <p:spPr bwMode="auto">
          <a:xfrm>
            <a:off x="1930400" y="5181600"/>
            <a:ext cx="72040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eaLnBrk="1" latinLnBrk="1" hangingPunct="1"/>
            <a:r>
              <a:rPr lang="ko-KR" altLang="en-US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혼자 공부하는 자바</a:t>
            </a:r>
            <a:r>
              <a:rPr lang="en-US" altLang="ko-KR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 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(</a:t>
            </a:r>
            <a:r>
              <a:rPr lang="ko-KR" altLang="en-US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신용권 저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)</a:t>
            </a:r>
            <a:endParaRPr lang="ko-KR" altLang="en-US" sz="1400">
              <a:solidFill>
                <a:schemeClr val="bg1"/>
              </a:solidFill>
              <a:latin typeface="나눔스퀘어OTF" pitchFamily="34" charset="-127"/>
              <a:ea typeface="나눔스퀘어OTF" pitchFamily="34" charset="-127"/>
            </a:endParaRPr>
          </a:p>
        </p:txBody>
      </p:sp>
      <p:pic>
        <p:nvPicPr>
          <p:cNvPr id="4101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2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 dirty="0"/>
          </a:p>
        </p:txBody>
      </p:sp>
      <p:sp>
        <p:nvSpPr>
          <p:cNvPr id="4103" name="제목 5"/>
          <p:cNvSpPr>
            <a:spLocks noGrp="1" noChangeArrowheads="1"/>
          </p:cNvSpPr>
          <p:nvPr>
            <p:ph type="ctrTitle"/>
          </p:nvPr>
        </p:nvSpPr>
        <p:spPr bwMode="auto">
          <a:xfrm>
            <a:off x="1447800" y="4084638"/>
            <a:ext cx="7696200" cy="838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09-2. </a:t>
            </a:r>
            <a:r>
              <a:rPr lang="ko-KR" altLang="en-US" b="1" dirty="0" smtClean="0">
                <a:solidFill>
                  <a:schemeClr val="tx1"/>
                </a:solidFill>
              </a:rPr>
              <a:t>익명 객체</a:t>
            </a:r>
          </a:p>
        </p:txBody>
      </p:sp>
      <p:pic>
        <p:nvPicPr>
          <p:cNvPr id="4104" name="그림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25" y="-804863"/>
            <a:ext cx="4837113" cy="538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부모 클래스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익명 자식 객체 생성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572" y="1600200"/>
            <a:ext cx="7391400" cy="2061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76375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자식 객체 생성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익명 자식 객체 생성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600200"/>
            <a:ext cx="7382741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21153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익명 자식 객체 생성</a:t>
            </a:r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295400"/>
            <a:ext cx="7239000" cy="4916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9859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익명 자식 객체 생성</a:t>
            </a:r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219200"/>
            <a:ext cx="754380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752600"/>
            <a:ext cx="7467600" cy="453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25939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인터페이스 타입의 필드 혹은 변수 선언 후 구현 객체를 초기값으로 대입하는 경우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pPr lvl="1"/>
            <a:r>
              <a:rPr lang="ko-KR" altLang="en-US" dirty="0" smtClean="0"/>
              <a:t>구현 클래스가 재사용되지 않고 특정 위치에서만 사용되는 경우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익명 구현 객체 생성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익명 구현 객체 생성</a:t>
            </a:r>
            <a:endParaRPr lang="ko-KR" alt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048" y="1578194"/>
            <a:ext cx="7391400" cy="23181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048" y="4419599"/>
            <a:ext cx="7391400" cy="1752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51632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필드 선언 시 </a:t>
            </a:r>
            <a:r>
              <a:rPr lang="ko-KR" altLang="en-US" dirty="0" err="1" smtClean="0"/>
              <a:t>추기값으로</a:t>
            </a:r>
            <a:r>
              <a:rPr lang="ko-KR" altLang="en-US" dirty="0" smtClean="0"/>
              <a:t> 익명 구현 객체 생성하여 대입하는 경우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err="1" smtClean="0"/>
              <a:t>메소드</a:t>
            </a:r>
            <a:r>
              <a:rPr lang="ko-KR" altLang="en-US" dirty="0" smtClean="0"/>
              <a:t> 내에서 로컬 변수 선언 시 초기값으로 익명 구현 객체 생성하여 대입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익명 구현 객체 생성</a:t>
            </a: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531024"/>
            <a:ext cx="7239000" cy="18008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810000"/>
            <a:ext cx="7239000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28131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err="1" smtClean="0"/>
              <a:t>메소드의</a:t>
            </a:r>
            <a:r>
              <a:rPr lang="ko-KR" altLang="en-US" dirty="0" smtClean="0"/>
              <a:t> 매개 변수가 인터페이스 타입일 때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호출하는 코드에서 익명 구현 객체 생성하여 </a:t>
            </a:r>
            <a:r>
              <a:rPr lang="ko-KR" altLang="en-US" dirty="0" err="1" smtClean="0"/>
              <a:t>매개값으로</a:t>
            </a:r>
            <a:r>
              <a:rPr lang="ko-KR" altLang="en-US" dirty="0" smtClean="0"/>
              <a:t> 대입하는 경우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익명 구현 객체 생성</a:t>
            </a: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262" y="1828799"/>
            <a:ext cx="7543800" cy="34570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29802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인터페이스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익명 구현 객체 생성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익명 구현 객체 생성</a:t>
            </a: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24000"/>
            <a:ext cx="7315200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810000"/>
            <a:ext cx="7239000" cy="2505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56159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익명 구현 객체 생성</a:t>
            </a:r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295400"/>
            <a:ext cx="7467600" cy="475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84770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익명 구현 객체 생성</a:t>
            </a:r>
          </a:p>
        </p:txBody>
      </p:sp>
      <p:pic>
        <p:nvPicPr>
          <p:cNvPr id="16388" name="Picture 4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219200"/>
            <a:ext cx="7162800" cy="3324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672" y="4579882"/>
            <a:ext cx="7212728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15416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내용 개체 틀 27"/>
          <p:cNvSpPr>
            <a:spLocks noGrp="1" noChangeArrowheads="1"/>
          </p:cNvSpPr>
          <p:nvPr>
            <p:ph sz="quarter" idx="10"/>
          </p:nvPr>
        </p:nvSpPr>
        <p:spPr bwMode="auto">
          <a:xfrm>
            <a:off x="228600" y="931863"/>
            <a:ext cx="8686800" cy="5715000"/>
          </a:xfrm>
          <a:prstGeom prst="roundRect">
            <a:avLst>
              <a:gd name="adj" fmla="val 12995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136525">
              <a:lnSpc>
                <a:spcPct val="150000"/>
              </a:lnSpc>
            </a:pPr>
            <a:r>
              <a:rPr lang="ko-KR" altLang="en-US" sz="2400" dirty="0" smtClean="0"/>
              <a:t>시작하기 전에</a:t>
            </a:r>
            <a:endParaRPr lang="en-US" altLang="ko-KR" sz="2400" dirty="0" smtClean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 smtClean="0"/>
              <a:t>익명 자식 객체 생성</a:t>
            </a:r>
            <a:endParaRPr lang="en-US" altLang="ko-KR" sz="2400" dirty="0" smtClean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 smtClean="0"/>
              <a:t>익명 구현 객체 생성</a:t>
            </a:r>
            <a:endParaRPr lang="en-US" altLang="ko-KR" sz="2400" dirty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 smtClean="0"/>
              <a:t>익명 객체의 로컬 변수 사용</a:t>
            </a:r>
            <a:endParaRPr lang="en-US" altLang="ko-KR" sz="2400" dirty="0" smtClean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 smtClean="0"/>
              <a:t>키워드로 끝내는 핵심 포인트</a:t>
            </a:r>
            <a:endParaRPr lang="en-US" altLang="ko-KR" sz="2400" dirty="0" smtClean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 smtClean="0"/>
              <a:t>확인문제</a:t>
            </a:r>
            <a:endParaRPr lang="en-US" altLang="ko-KR" sz="2400" dirty="0" smtClean="0"/>
          </a:p>
        </p:txBody>
      </p:sp>
      <p:sp>
        <p:nvSpPr>
          <p:cNvPr id="5123" name="제목 1"/>
          <p:cNvSpPr>
            <a:spLocks noGrp="1" noChangeArrowheads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smtClean="0"/>
              <a:t>목차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1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1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예시 </a:t>
            </a:r>
            <a:r>
              <a:rPr lang="en-US" altLang="ko-KR" dirty="0" smtClean="0"/>
              <a:t>– UI </a:t>
            </a:r>
            <a:r>
              <a:rPr lang="ko-KR" altLang="en-US" dirty="0" smtClean="0"/>
              <a:t>클래스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익명 구현 객체 생성</a:t>
            </a: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595437"/>
            <a:ext cx="7620000" cy="48331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93725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2"/>
            <a:r>
              <a:rPr lang="en-US" altLang="ko-KR" dirty="0" smtClean="0"/>
              <a:t>Window </a:t>
            </a:r>
            <a:r>
              <a:rPr lang="ko-KR" altLang="en-US" dirty="0" smtClean="0"/>
              <a:t>클래스를 </a:t>
            </a:r>
            <a:r>
              <a:rPr lang="en-US" altLang="ko-KR" dirty="0" smtClean="0"/>
              <a:t>2</a:t>
            </a:r>
            <a:r>
              <a:rPr lang="ko-KR" altLang="en-US" dirty="0" smtClean="0"/>
              <a:t>개의 </a:t>
            </a:r>
            <a:r>
              <a:rPr lang="en-US" altLang="ko-KR" dirty="0" smtClean="0"/>
              <a:t>Button </a:t>
            </a:r>
            <a:r>
              <a:rPr lang="ko-KR" altLang="en-US" dirty="0" smtClean="0"/>
              <a:t>객체 가진 창이라 가정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첫 번째 </a:t>
            </a:r>
            <a:r>
              <a:rPr lang="en-US" altLang="ko-KR" dirty="0" smtClean="0"/>
              <a:t>button1 </a:t>
            </a:r>
            <a:r>
              <a:rPr lang="ko-KR" altLang="en-US" dirty="0" smtClean="0"/>
              <a:t>클릭 이벤트 처리는 필드로 선언한 익명 구현 객체가 담당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두 번째 </a:t>
            </a:r>
            <a:r>
              <a:rPr lang="en-US" altLang="ko-KR" dirty="0" smtClean="0"/>
              <a:t>button2</a:t>
            </a:r>
            <a:r>
              <a:rPr lang="ko-KR" altLang="en-US" dirty="0"/>
              <a:t> </a:t>
            </a:r>
            <a:r>
              <a:rPr lang="ko-KR" altLang="en-US" dirty="0" smtClean="0"/>
              <a:t>클릭 이벤트 처리는 </a:t>
            </a:r>
            <a:r>
              <a:rPr lang="en-US" altLang="ko-KR" dirty="0" err="1" smtClean="0"/>
              <a:t>setOnClickListener</a:t>
            </a:r>
            <a:r>
              <a:rPr lang="en-US" altLang="ko-KR" dirty="0" smtClean="0"/>
              <a:t>() </a:t>
            </a:r>
            <a:r>
              <a:rPr lang="ko-KR" altLang="en-US" dirty="0" smtClean="0"/>
              <a:t>호출할 때 </a:t>
            </a:r>
            <a:r>
              <a:rPr lang="ko-KR" altLang="en-US" dirty="0" err="1" smtClean="0"/>
              <a:t>매개값으로</a:t>
            </a:r>
            <a:r>
              <a:rPr lang="ko-KR" altLang="en-US" dirty="0" smtClean="0"/>
              <a:t> 준 익명 구현 객체가 담당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익명 구현 객체 생성</a:t>
            </a: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28648"/>
            <a:ext cx="7543800" cy="466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55059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실행 클래스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익명 구현 객체 생성</a:t>
            </a:r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02979"/>
            <a:ext cx="7315200" cy="1978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505329"/>
            <a:ext cx="7315200" cy="602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2396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err="1" smtClean="0"/>
              <a:t>메소드의</a:t>
            </a:r>
            <a:r>
              <a:rPr lang="ko-KR" altLang="en-US" dirty="0" smtClean="0"/>
              <a:t> 매개 변수나 로컬 변수를 익명 객체 내부에서 사용할 때의 제한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메소드가</a:t>
            </a:r>
            <a:r>
              <a:rPr lang="ko-KR" altLang="en-US" dirty="0" smtClean="0"/>
              <a:t> 종료되어도 익명 객체가 계속 실행 상태로 존재할 수 있음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메소드의</a:t>
            </a:r>
            <a:r>
              <a:rPr lang="ko-KR" altLang="en-US" dirty="0" smtClean="0"/>
              <a:t> 매개 및 로컬 변수를 익명 객체 내부에서 사용할 경우에는 지속 사용 불가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ko-KR" altLang="en-US" dirty="0" smtClean="0"/>
              <a:t>컴파일 시 익명 객체에서 사용하는 매개 변수나 로컬 변수의 값을 익명 객체 내부에 복사해두고 사용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매개 및 로컬 변수가 수정되어 값 변경되면 매개 및 로컬 변수를 </a:t>
            </a:r>
            <a:r>
              <a:rPr lang="en-US" altLang="ko-KR" dirty="0" smtClean="0"/>
              <a:t>final</a:t>
            </a:r>
            <a:r>
              <a:rPr lang="ko-KR" altLang="en-US" dirty="0" smtClean="0"/>
              <a:t>로 선언할 것을 요구</a:t>
            </a:r>
            <a:endParaRPr lang="en-US" altLang="ko-KR" dirty="0" smtClean="0"/>
          </a:p>
          <a:p>
            <a:pPr lvl="2"/>
            <a:endParaRPr lang="en-US" altLang="ko-KR" dirty="0"/>
          </a:p>
          <a:p>
            <a:r>
              <a:rPr lang="ko-KR" altLang="en-US" dirty="0" smtClean="0"/>
              <a:t>예시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인터페이스</a:t>
            </a:r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익명 객체의 로컬 변수 사용</a:t>
            </a:r>
            <a:endParaRPr lang="ko-KR" altLang="en-US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733800"/>
            <a:ext cx="7529623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89242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익명 객체의 로컬 변수 사용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익명 객체의 로컬 변수 사용</a:t>
            </a:r>
          </a:p>
        </p:txBody>
      </p:sp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524000"/>
            <a:ext cx="7391400" cy="4539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09672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익명 객체의 로컬 변수 사용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익명 객체의 로컬 변수 사용</a:t>
            </a:r>
          </a:p>
        </p:txBody>
      </p:sp>
      <p:pic>
        <p:nvPicPr>
          <p:cNvPr id="2253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219200"/>
            <a:ext cx="7086600" cy="2829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359" y="4495800"/>
            <a:ext cx="7052441" cy="180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7959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152400" y="1166813"/>
            <a:ext cx="8686800" cy="5715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136525"/>
            <a:endParaRPr lang="en-US" altLang="ko-KR" sz="800" dirty="0" smtClean="0"/>
          </a:p>
          <a:p>
            <a:pPr lvl="1" indent="-136525"/>
            <a:r>
              <a:rPr lang="ko-KR" altLang="en-US" dirty="0" smtClean="0">
                <a:solidFill>
                  <a:srgbClr val="C00000"/>
                </a:solidFill>
              </a:rPr>
              <a:t>익명 자식 객체</a:t>
            </a:r>
            <a:r>
              <a:rPr lang="en-US" altLang="ko-KR" dirty="0" smtClean="0"/>
              <a:t>: </a:t>
            </a:r>
            <a:r>
              <a:rPr lang="ko-KR" altLang="en-US" dirty="0" smtClean="0"/>
              <a:t>자식 클래스가 재사용되지 않고 오로지 특정 위치에서 사용되는 경우라면 익명 자식 객체 생성하여 사용하는 것이 편리함</a:t>
            </a:r>
            <a:endParaRPr lang="en-US" altLang="ko-KR" dirty="0" smtClean="0"/>
          </a:p>
          <a:p>
            <a:pPr lvl="1" indent="-136525"/>
            <a:endParaRPr lang="en-US" altLang="ko-KR" dirty="0"/>
          </a:p>
          <a:p>
            <a:pPr lvl="1" indent="-136525"/>
            <a:endParaRPr lang="en-US" altLang="ko-KR" dirty="0" smtClean="0"/>
          </a:p>
          <a:p>
            <a:pPr lvl="1" indent="-136525"/>
            <a:endParaRPr lang="en-US" altLang="ko-KR" dirty="0"/>
          </a:p>
          <a:p>
            <a:pPr lvl="1" indent="-136525"/>
            <a:endParaRPr lang="en-US" altLang="ko-KR" dirty="0" smtClean="0"/>
          </a:p>
          <a:p>
            <a:pPr lvl="1" indent="-136525"/>
            <a:endParaRPr lang="ko-KR" altLang="en-US" dirty="0" smtClean="0"/>
          </a:p>
          <a:p>
            <a:pPr lvl="1" indent="-136525"/>
            <a:r>
              <a:rPr lang="ko-KR" altLang="en-US" dirty="0" smtClean="0">
                <a:solidFill>
                  <a:srgbClr val="C00000"/>
                </a:solidFill>
              </a:rPr>
              <a:t>익명 구현 객체</a:t>
            </a:r>
            <a:r>
              <a:rPr lang="ko-KR" altLang="en-US" dirty="0" smtClean="0">
                <a:solidFill>
                  <a:srgbClr val="C00000"/>
                </a:solidFill>
              </a:rPr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구현 객체 클래스가 재사용되지 않고 오로지 특정 위치에서 사용되는 경우라면 익명 구현 객체 생성하여 사용하는 것이 편리함</a:t>
            </a:r>
            <a:endParaRPr lang="en-US" altLang="ko-KR" dirty="0"/>
          </a:p>
        </p:txBody>
      </p:sp>
      <p:sp>
        <p:nvSpPr>
          <p:cNvPr id="29699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 smtClean="0"/>
              <a:t>키워드로 끝내는 핵심 포인트 </a:t>
            </a:r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959851"/>
            <a:ext cx="7239000" cy="14043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4191000"/>
            <a:ext cx="7239000" cy="173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3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err="1" smtClean="0"/>
              <a:t>AnonymousExample</a:t>
            </a:r>
            <a:r>
              <a:rPr lang="en-US" altLang="ko-KR" dirty="0" smtClean="0"/>
              <a:t> </a:t>
            </a:r>
            <a:r>
              <a:rPr lang="ko-KR" altLang="en-US" dirty="0" smtClean="0"/>
              <a:t>클래스의 실행결과를 보고 </a:t>
            </a:r>
            <a:r>
              <a:rPr lang="en-US" altLang="ko-KR" dirty="0" smtClean="0"/>
              <a:t>Worker </a:t>
            </a:r>
            <a:r>
              <a:rPr lang="ko-KR" altLang="en-US" dirty="0" smtClean="0"/>
              <a:t>클래스의 익명 자식 객체를 이용해서 필드</a:t>
            </a:r>
            <a:r>
              <a:rPr lang="en-US" altLang="ko-KR" dirty="0" smtClean="0"/>
              <a:t>, </a:t>
            </a:r>
            <a:r>
              <a:rPr lang="ko-KR" altLang="en-US" dirty="0" smtClean="0"/>
              <a:t>로컬 변수의 초기값과 </a:t>
            </a:r>
            <a:r>
              <a:rPr lang="ko-KR" altLang="en-US" dirty="0" err="1" smtClean="0"/>
              <a:t>메소드의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매개값을</a:t>
            </a:r>
            <a:r>
              <a:rPr lang="ko-KR" altLang="en-US" dirty="0" smtClean="0"/>
              <a:t> 대입해보세요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확인문제</a:t>
            </a:r>
            <a:endParaRPr lang="ko-KR" altLang="en-US" dirty="0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905000"/>
            <a:ext cx="70739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98376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확인문제</a:t>
            </a:r>
          </a:p>
        </p:txBody>
      </p:sp>
      <p:pic>
        <p:nvPicPr>
          <p:cNvPr id="25602" name="Picture 2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295400"/>
            <a:ext cx="6934200" cy="50620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51041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확인문제</a:t>
            </a:r>
          </a:p>
        </p:txBody>
      </p:sp>
      <p:pic>
        <p:nvPicPr>
          <p:cNvPr id="26626" name="Picture 2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295399"/>
            <a:ext cx="7010400" cy="149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269" y="2819400"/>
            <a:ext cx="7010400" cy="24948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88288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381000" y="1143000"/>
            <a:ext cx="8382000" cy="5715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Font typeface="Wingdings" pitchFamily="2" charset="2"/>
              <a:buNone/>
            </a:pPr>
            <a:endParaRPr lang="en-US" altLang="ko-KR" dirty="0" smtClean="0">
              <a:solidFill>
                <a:srgbClr val="C00000"/>
              </a:solidFill>
            </a:endParaRPr>
          </a:p>
          <a:p>
            <a:pPr marL="0" indent="0">
              <a:buFont typeface="Wingdings" pitchFamily="2" charset="2"/>
              <a:buNone/>
            </a:pPr>
            <a:r>
              <a:rPr lang="en-US" altLang="ko-KR" dirty="0" smtClean="0">
                <a:solidFill>
                  <a:srgbClr val="C00000"/>
                </a:solidFill>
              </a:rPr>
              <a:t>[</a:t>
            </a:r>
            <a:r>
              <a:rPr lang="ko-KR" altLang="en-US" dirty="0" smtClean="0">
                <a:solidFill>
                  <a:srgbClr val="C00000"/>
                </a:solidFill>
              </a:rPr>
              <a:t>핵심 키워드</a:t>
            </a:r>
            <a:r>
              <a:rPr lang="en-US" altLang="ko-KR" dirty="0" smtClean="0">
                <a:solidFill>
                  <a:srgbClr val="C00000"/>
                </a:solidFill>
              </a:rPr>
              <a:t>]</a:t>
            </a:r>
            <a:r>
              <a:rPr lang="ko-KR" altLang="en-US" dirty="0" smtClean="0">
                <a:solidFill>
                  <a:srgbClr val="C00000"/>
                </a:solidFill>
              </a:rPr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익명 자식 객체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익명 구현 객체</a:t>
            </a:r>
            <a:endParaRPr lang="en-US" altLang="ko-KR" dirty="0" smtClean="0"/>
          </a:p>
          <a:p>
            <a:pPr marL="0" indent="0">
              <a:buFont typeface="Wingdings" pitchFamily="2" charset="2"/>
              <a:buNone/>
            </a:pPr>
            <a:endParaRPr lang="en-US" altLang="ko-KR" dirty="0" smtClean="0"/>
          </a:p>
          <a:p>
            <a:pPr marL="0" indent="0">
              <a:buFont typeface="Wingdings" pitchFamily="2" charset="2"/>
              <a:buNone/>
            </a:pPr>
            <a:r>
              <a:rPr lang="en-US" altLang="ko-KR" dirty="0" smtClean="0">
                <a:solidFill>
                  <a:srgbClr val="C00000"/>
                </a:solidFill>
              </a:rPr>
              <a:t>[</a:t>
            </a:r>
            <a:r>
              <a:rPr lang="ko-KR" altLang="en-US" dirty="0" smtClean="0">
                <a:solidFill>
                  <a:srgbClr val="C00000"/>
                </a:solidFill>
              </a:rPr>
              <a:t>핵심 포인트</a:t>
            </a:r>
            <a:r>
              <a:rPr lang="en-US" altLang="ko-KR" dirty="0" smtClean="0">
                <a:solidFill>
                  <a:srgbClr val="C00000"/>
                </a:solidFill>
              </a:rPr>
              <a:t>]</a:t>
            </a:r>
            <a:r>
              <a:rPr lang="ko-KR" altLang="en-US" dirty="0" smtClean="0">
                <a:solidFill>
                  <a:srgbClr val="C00000"/>
                </a:solidFill>
              </a:rPr>
              <a:t> 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marL="0" indent="0">
              <a:buFont typeface="Wingdings" pitchFamily="2" charset="2"/>
              <a:buNone/>
            </a:pPr>
            <a:r>
              <a:rPr lang="ko-KR" altLang="en-US" dirty="0" smtClean="0"/>
              <a:t>클래스 선언 시 일반적으로 클래스 이름과 동일한 소스 파일 생성하고 클래스를 선언한다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그런데 클래스 이름이 없는 객체가 있고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이를 익명 객체라고 한다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익명 객체에 대해 알아본다</a:t>
            </a:r>
            <a:r>
              <a:rPr lang="en-US" altLang="ko-KR" dirty="0" smtClean="0"/>
              <a:t>.</a:t>
            </a:r>
          </a:p>
        </p:txBody>
      </p:sp>
      <p:sp>
        <p:nvSpPr>
          <p:cNvPr id="6147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 smtClean="0"/>
              <a:t>시작하기 전에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err="1" smtClean="0"/>
              <a:t>CheckBox</a:t>
            </a:r>
            <a:r>
              <a:rPr lang="en-US" altLang="ko-KR" dirty="0" smtClean="0"/>
              <a:t> </a:t>
            </a:r>
            <a:r>
              <a:rPr lang="ko-KR" altLang="en-US" dirty="0" smtClean="0"/>
              <a:t>클래스 내용을 보면 중첩 인터페이스 타입으로 필드를 선언하고 </a:t>
            </a:r>
            <a:r>
              <a:rPr lang="en-US" altLang="ko-KR" dirty="0" smtClean="0"/>
              <a:t>Setter </a:t>
            </a:r>
            <a:r>
              <a:rPr lang="ko-KR" altLang="en-US" dirty="0" err="1" smtClean="0"/>
              <a:t>메소드로</a:t>
            </a:r>
            <a:r>
              <a:rPr lang="ko-KR" altLang="en-US" dirty="0" smtClean="0"/>
              <a:t> 외부에서 구현 객체를 받아 필드에 대입합니다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선택 이벤트가 발생했을 때  인터페이스를 통해 구현 객체의 </a:t>
            </a:r>
            <a:r>
              <a:rPr lang="ko-KR" altLang="en-US" dirty="0" err="1" smtClean="0"/>
              <a:t>메소드를</a:t>
            </a:r>
            <a:r>
              <a:rPr lang="ko-KR" altLang="en-US" dirty="0" smtClean="0"/>
              <a:t> 호출합니다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확인문제</a:t>
            </a:r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133600"/>
            <a:ext cx="6934200" cy="4212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67507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다음 </a:t>
            </a:r>
            <a:r>
              <a:rPr lang="en-US" altLang="ko-KR" dirty="0" err="1" smtClean="0"/>
              <a:t>CheckBoxExample</a:t>
            </a:r>
            <a:r>
              <a:rPr lang="en-US" altLang="ko-KR" dirty="0" smtClean="0"/>
              <a:t> </a:t>
            </a:r>
            <a:r>
              <a:rPr lang="ko-KR" altLang="en-US" dirty="0" smtClean="0"/>
              <a:t>클래스를 실행했을 때 다음과 같은 실행결과가 출력되도록 익명 구현 객체를 작성해보세요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확인문제</a:t>
            </a:r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828800"/>
            <a:ext cx="7315200" cy="3972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7493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pic>
        <p:nvPicPr>
          <p:cNvPr id="35843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4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35845" name="TextBox 5"/>
          <p:cNvSpPr txBox="1">
            <a:spLocks noChangeArrowheads="1"/>
          </p:cNvSpPr>
          <p:nvPr/>
        </p:nvSpPr>
        <p:spPr bwMode="auto">
          <a:xfrm>
            <a:off x="2378075" y="4168775"/>
            <a:ext cx="43434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ctr"/>
            <a:r>
              <a:rPr lang="en-US" altLang="ko-KR" sz="3200"/>
              <a:t>Thank You!</a:t>
            </a:r>
            <a:endParaRPr lang="ko-KR" altLang="en-US" sz="3200"/>
          </a:p>
        </p:txBody>
      </p:sp>
      <p:pic>
        <p:nvPicPr>
          <p:cNvPr id="35846" name="그림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513" y="-1003300"/>
            <a:ext cx="5172075" cy="575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익명</a:t>
            </a:r>
            <a:r>
              <a:rPr lang="en-US" altLang="ko-KR" dirty="0"/>
              <a:t> 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</a:rPr>
              <a:t>(anonymous) </a:t>
            </a:r>
            <a:r>
              <a:rPr lang="ko-KR" altLang="en-US" dirty="0" smtClean="0">
                <a:solidFill>
                  <a:srgbClr val="FF0000"/>
                </a:solidFill>
              </a:rPr>
              <a:t>객체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lvl="1"/>
            <a:r>
              <a:rPr lang="ko-KR" altLang="en-US" dirty="0" smtClean="0"/>
              <a:t>이름이 없는 객체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어떤 클래스를 상속하거나 인터페이스를 구현하여야 함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시작하기 전에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048" y="3810000"/>
            <a:ext cx="73914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048" y="2286000"/>
            <a:ext cx="73914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6823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C00000"/>
                </a:solidFill>
              </a:rPr>
              <a:t>익명 자식 객체 생성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smtClean="0"/>
              <a:t>일반적인 경우 부모 타입의 필드나 변수 선언하고 자식 객체를 초기값으로 대입하는 경우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부모 클래스 상속하여 자식 클래스 선언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new </a:t>
            </a:r>
            <a:r>
              <a:rPr lang="ko-KR" altLang="en-US" dirty="0" smtClean="0"/>
              <a:t>연산자 이용하여 자식 객체 생성 후 부모 타입의 필드나 변수에 대입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익명 자식 객체 생성</a:t>
            </a:r>
            <a:endParaRPr lang="ko-KR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362200"/>
            <a:ext cx="6934200" cy="22276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1482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자식 클래스를 재사용하지 않고 특정 위치에서만 사용하려는 경우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익명 자식 객체 생성하여 사용</a:t>
            </a:r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r>
              <a:rPr lang="ko-KR" altLang="en-US" dirty="0" smtClean="0"/>
              <a:t>필드 선언할 때 초기값으로 익명 자식 객체 생성하여 대입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익명 자식 객체 생성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110" y="1828800"/>
            <a:ext cx="7239000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110" y="4190999"/>
            <a:ext cx="7239000" cy="2309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05493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2"/>
            <a:r>
              <a:rPr lang="ko-KR" altLang="en-US" dirty="0" err="1" smtClean="0"/>
              <a:t>메소드</a:t>
            </a:r>
            <a:r>
              <a:rPr lang="ko-KR" altLang="en-US" dirty="0" smtClean="0"/>
              <a:t> 내에서 로컬 변수 선언 시 초기값으로 익명 자식 객체 생성하여 대입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익명 자식 객체 생성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500352"/>
            <a:ext cx="7391400" cy="28576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76345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2"/>
            <a:r>
              <a:rPr lang="ko-KR" altLang="en-US" dirty="0" err="1" smtClean="0"/>
              <a:t>메소드</a:t>
            </a:r>
            <a:r>
              <a:rPr lang="ko-KR" altLang="en-US" dirty="0" smtClean="0"/>
              <a:t> 매개 변수가 부모 타입일 경우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호출하는 코드에서 익명 자식 객체 생성하여 </a:t>
            </a:r>
            <a:r>
              <a:rPr lang="ko-KR" altLang="en-US" dirty="0" err="1" smtClean="0"/>
              <a:t>매개값으로</a:t>
            </a:r>
            <a:r>
              <a:rPr lang="ko-KR" altLang="en-US" dirty="0" smtClean="0"/>
              <a:t> 대입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익명 자식 객체 생성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600200"/>
            <a:ext cx="7543800" cy="3999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11017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익명 자식 객체에 새롭게 정의된 필드 및 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익명 자식 객체 내부에서만 사용되고 외부에서는 접근할 수 없음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익명 자식 객체 생성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676400"/>
            <a:ext cx="7391400" cy="4732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36041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5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17478</TotalTime>
  <Words>604</Words>
  <Application>Microsoft Office PowerPoint</Application>
  <PresentationFormat>화면 슬라이드 쇼(4:3)</PresentationFormat>
  <Paragraphs>129</Paragraphs>
  <Slides>32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41" baseType="lpstr">
      <vt:lpstr>굴림</vt:lpstr>
      <vt:lpstr>Arial</vt:lpstr>
      <vt:lpstr>맑은 고딕</vt:lpstr>
      <vt:lpstr>Wingdings</vt:lpstr>
      <vt:lpstr>HY견고딕</vt:lpstr>
      <vt:lpstr>나눔스퀘어OTF</vt:lpstr>
      <vt:lpstr>Verdana</vt:lpstr>
      <vt:lpstr>돋움</vt:lpstr>
      <vt:lpstr>5_디자인 사용자 지정</vt:lpstr>
      <vt:lpstr>09-2. 익명 객체</vt:lpstr>
      <vt:lpstr>목차</vt:lpstr>
      <vt:lpstr>시작하기 전에</vt:lpstr>
      <vt:lpstr>시작하기 전에</vt:lpstr>
      <vt:lpstr>익명 자식 객체 생성</vt:lpstr>
      <vt:lpstr>익명 자식 객체 생성</vt:lpstr>
      <vt:lpstr>익명 자식 객체 생성</vt:lpstr>
      <vt:lpstr>익명 자식 객체 생성</vt:lpstr>
      <vt:lpstr>익명 자식 객체 생성</vt:lpstr>
      <vt:lpstr>익명 자식 객체 생성</vt:lpstr>
      <vt:lpstr>익명 자식 객체 생성</vt:lpstr>
      <vt:lpstr>익명 자식 객체 생성</vt:lpstr>
      <vt:lpstr>익명 자식 객체 생성</vt:lpstr>
      <vt:lpstr>익명 구현 객체 생성</vt:lpstr>
      <vt:lpstr>익명 구현 객체 생성</vt:lpstr>
      <vt:lpstr>익명 구현 객체 생성</vt:lpstr>
      <vt:lpstr>익명 구현 객체 생성</vt:lpstr>
      <vt:lpstr>익명 구현 객체 생성</vt:lpstr>
      <vt:lpstr>익명 구현 객체 생성</vt:lpstr>
      <vt:lpstr>익명 구현 객체 생성</vt:lpstr>
      <vt:lpstr>익명 구현 객체 생성</vt:lpstr>
      <vt:lpstr>익명 구현 객체 생성</vt:lpstr>
      <vt:lpstr>익명 객체의 로컬 변수 사용</vt:lpstr>
      <vt:lpstr>익명 객체의 로컬 변수 사용</vt:lpstr>
      <vt:lpstr>익명 객체의 로컬 변수 사용</vt:lpstr>
      <vt:lpstr>키워드로 끝내는 핵심 포인트 </vt:lpstr>
      <vt:lpstr>확인문제</vt:lpstr>
      <vt:lpstr>확인문제</vt:lpstr>
      <vt:lpstr>확인문제</vt:lpstr>
      <vt:lpstr>확인문제</vt:lpstr>
      <vt:lpstr>확인문제</vt:lpstr>
      <vt:lpstr>PowerPoint 프레젠테이션</vt:lpstr>
    </vt:vector>
  </TitlesOfParts>
  <Company>GuildDesign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2009년 상반기 사업계획</dc:title>
  <dc:creator>교재출판사업부 교재개발1팀</dc:creator>
  <cp:lastModifiedBy>이병엽</cp:lastModifiedBy>
  <cp:revision>2708</cp:revision>
  <dcterms:created xsi:type="dcterms:W3CDTF">2004-07-21T02:43:03Z</dcterms:created>
  <dcterms:modified xsi:type="dcterms:W3CDTF">2019-06-11T13:16:34Z</dcterms:modified>
</cp:coreProperties>
</file>